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4" r:id="rId6"/>
    <p:sldId id="258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ssel Alnabhan" initials="BA" lastIdx="1" clrIdx="0">
    <p:extLst>
      <p:ext uri="{19B8F6BF-5375-455C-9EA6-DF929625EA0E}">
        <p15:presenceInfo xmlns:p15="http://schemas.microsoft.com/office/powerpoint/2012/main" userId="Bassel Alnabh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1B1F3D-EB7B-45F7-8206-89A7F17675D8}" v="349" dt="2020-09-23T21:29:57.8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02B1-D57B-45C1-8588-BBF04ABCC031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DF4A9-E794-4488-9887-4DBFF42A76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57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DF4A9-E794-4488-9887-4DBFF42A76B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293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51252DD-F757-4B8D-9F13-10450AAC0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D8137D8-13BA-4007-A673-025F937837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11AC108-F578-4D5D-9B99-F865E7A9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84380AAE-6F57-4E76-BE4A-4D024CE15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DABCA6F-013B-41BA-A087-8683A07CD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966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3D1FC1F-A135-478C-AC13-5E7FA6707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06F3D8DC-DF89-4748-A3A4-564EA18DF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33D0001-1745-4C89-BDAA-98354DB4B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C4994D6-FF56-4895-B192-C182BB078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0EEB13C-5B90-4FF2-AC2A-35BFDA92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436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241108D9-C599-405E-98C1-DFB05BECC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019FEA31-2252-4111-BFE6-0C0982619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21916F50-897F-4F29-9F9A-D88054A74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CF09761-556A-4A6D-8E4A-7D6E5641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B752B2E-D19A-40F9-9DE8-F1491B40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03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D78251D-853A-4600-AEAE-FE6792D6C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EC4E898-6C36-4AB0-802A-1C064AEE4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BBA6431-4102-408B-B1D4-A59C9BCF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783D420-AFAC-448A-81BC-576CC1266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B03C06E-1EB1-45B3-BFB1-BE1CE28F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92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6D3E741-B58C-4D39-89CC-EFA309CC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A0B1F7D3-F0E1-4524-959C-0B126F6D1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0CB72FA-8440-482A-B33C-EB5AC735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35FC572-5F83-4949-AA2B-1E08DFF12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6C5A89B2-C1D8-43A5-B216-DDBEFCBE7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55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6AE89F3-1C0E-4CFD-86EF-079F25211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BCE6F4A-9983-4EC3-972B-A99B04D076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55FE86C2-8DB6-42EF-851C-E09BB797D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429DA665-592E-416B-8491-BF055FB1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AAE7895F-014E-4ADC-AEF9-78C88FF3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A4F9106-96FB-4347-A130-9E85A485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15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0A3029-FCC6-48F8-9705-F88F54921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4A153195-9495-43A5-9C56-2E0F1B236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7CBF1A06-B6CD-4B68-BF53-6912CD67F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BAEFEA45-7A8C-4007-A3F5-C4FAB0924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A1A182DD-E7C6-439D-A4BC-14941E125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DD368C90-F682-46B7-96AD-6873D748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4FF2CB72-EBD1-460C-A01F-5025B0B1A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47E80A86-3AB5-404C-BCE5-221E5E8B6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99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165F6E0-5C26-4DA9-8449-A753DA6B3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A50C070B-1AAE-4BD6-A167-03A9AA4B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AC89FDC2-DF48-400F-86E7-F52B0DBDA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ADCEF7BF-DCC7-411A-A9E6-5FFA6C791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71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5CC19F52-87A3-4FA3-B092-9CB7D7266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F657C689-AE60-4F43-885E-B3D43CEBE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73323065-A351-4A3A-B493-989D20F6D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39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2C8C54A-CBFE-4E8E-B6C6-82E4E1C75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620ADC8-88B2-4DC3-BE01-9ED2B6C18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B8F915C5-F2F6-4CBD-9A82-377A45CD8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8B9FAAC9-9078-4D49-AEBB-1D7C5BE90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35614AE-416D-4D04-9A30-5AF650BFF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390ABA0-11E9-48AD-88C4-6FBD2020D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426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9CA657A-608C-4594-9CE8-ADFDC0F01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60C170DD-7B28-4B96-9EA9-C80ACEB113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22EFBF2A-E363-4AD5-81A3-63408548F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12736B82-9964-44BE-B8F0-7A34B2548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C655AEC6-DF60-4D10-8AF3-C3FAAE4A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B8CB8BB2-110D-4E60-857C-246D9D85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37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B0F0"/>
            </a:gs>
            <a:gs pos="100000">
              <a:srgbClr val="002060"/>
            </a:gs>
          </a:gsLst>
          <a:path path="circle">
            <a:fillToRect l="100000" t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6E88F29C-49A1-423B-BF78-CE4384D92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A137918-BE3C-49A4-8286-67F211296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0602972-03AB-485B-9CAF-5CFE3948A7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2E5BC-4006-496C-A617-837A0F045615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8460CB8C-1A34-4E86-9EB4-54CE74BD7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C7A48CC-AF79-40A5-9138-E39204C89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DB638-F3F4-4612-BFC7-F7B8B8DF72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31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rgbClr val="002060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8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0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Underrubrik 2">
            <a:extLst>
              <a:ext uri="{FF2B5EF4-FFF2-40B4-BE49-F238E27FC236}">
                <a16:creationId xmlns:a16="http://schemas.microsoft.com/office/drawing/2014/main" id="{D25361B7-20B3-4E59-8444-0F656A9DC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075" y="3288177"/>
            <a:ext cx="6748908" cy="838831"/>
          </a:xfrm>
        </p:spPr>
        <p:txBody>
          <a:bodyPr anchor="b">
            <a:normAutofit/>
          </a:bodyPr>
          <a:lstStyle/>
          <a:p>
            <a:pPr algn="l"/>
            <a:r>
              <a:rPr lang="sv-SE" sz="1600" dirty="0">
                <a:solidFill>
                  <a:srgbClr val="000000"/>
                </a:solidFill>
              </a:rPr>
              <a:t>Bassel Alnabhan           Daniel Granér            Magnus Kristiansson</a:t>
            </a:r>
            <a:endParaRPr lang="en-GB" sz="1600" dirty="0">
              <a:solidFill>
                <a:srgbClr val="000000"/>
              </a:solidFill>
            </a:endParaRPr>
          </a:p>
        </p:txBody>
      </p:sp>
      <p:sp>
        <p:nvSpPr>
          <p:cNvPr id="29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Bildobjekt 4" descr="En bild som visar tecken, mörk, sitter, dator&#10;&#10;Automatiskt genererad beskrivning">
            <a:extLst>
              <a:ext uri="{FF2B5EF4-FFF2-40B4-BE49-F238E27FC236}">
                <a16:creationId xmlns:a16="http://schemas.microsoft.com/office/drawing/2014/main" id="{B0D036D1-4960-49B5-9B8A-CE5E17DB8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770" y="2933595"/>
            <a:ext cx="4141760" cy="1905209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CA2743A6-E188-4586-99ED-4C8E3EA90478}"/>
              </a:ext>
            </a:extLst>
          </p:cNvPr>
          <p:cNvSpPr/>
          <p:nvPr/>
        </p:nvSpPr>
        <p:spPr>
          <a:xfrm>
            <a:off x="87885" y="1950079"/>
            <a:ext cx="6160662" cy="1200329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600" b="1" i="0" dirty="0">
                <a:ln w="9525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100000">
                      <a:srgbClr val="4B8FCC"/>
                    </a:gs>
                    <a:gs pos="6000">
                      <a:srgbClr val="092E86"/>
                    </a:gs>
                    <a:gs pos="100000">
                      <a:schemeClr val="accent5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anose="020B0604020202020204" pitchFamily="34" charset="0"/>
              </a:rPr>
              <a:t>Data Integrity and Security </a:t>
            </a:r>
          </a:p>
          <a:p>
            <a:pPr algn="ctr"/>
            <a:r>
              <a:rPr lang="en-GB" sz="3600" b="1" i="0" dirty="0">
                <a:ln w="9525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100000">
                      <a:srgbClr val="4B8FCC"/>
                    </a:gs>
                    <a:gs pos="6000">
                      <a:srgbClr val="092E86"/>
                    </a:gs>
                    <a:gs pos="100000">
                      <a:schemeClr val="accent5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anose="020B0604020202020204" pitchFamily="34" charset="0"/>
              </a:rPr>
              <a:t>in CAN</a:t>
            </a:r>
            <a:r>
              <a:rPr lang="sv-SE" sz="3600" b="1" i="0" dirty="0">
                <a:ln w="9525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100000">
                      <a:srgbClr val="4B8FCC"/>
                    </a:gs>
                    <a:gs pos="6000">
                      <a:srgbClr val="092E86"/>
                    </a:gs>
                    <a:gs pos="100000">
                      <a:schemeClr val="accent5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anose="020B0604020202020204" pitchFamily="34" charset="0"/>
              </a:rPr>
              <a:t>-</a:t>
            </a:r>
            <a:r>
              <a:rPr lang="en-GB" sz="3600" b="1" i="0" dirty="0">
                <a:ln w="9525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100000">
                      <a:srgbClr val="4B8FCC"/>
                    </a:gs>
                    <a:gs pos="6000">
                      <a:srgbClr val="092E86"/>
                    </a:gs>
                    <a:gs pos="100000">
                      <a:schemeClr val="accent5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anose="020B0604020202020204" pitchFamily="34" charset="0"/>
              </a:rPr>
              <a:t>Communication</a:t>
            </a:r>
            <a:endParaRPr lang="sv-SE" sz="3600" b="1" dirty="0">
              <a:ln w="9525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100000">
                    <a:srgbClr val="4B8FCC"/>
                  </a:gs>
                  <a:gs pos="6000">
                    <a:srgbClr val="092E86"/>
                  </a:gs>
                  <a:gs pos="100000">
                    <a:schemeClr val="accent5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4118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tshållare för innehåll 8">
            <a:extLst>
              <a:ext uri="{FF2B5EF4-FFF2-40B4-BE49-F238E27FC236}">
                <a16:creationId xmlns:a16="http://schemas.microsoft.com/office/drawing/2014/main" id="{C15F6006-4E32-49D1-9CCE-2D47B6F4B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97398" y="293317"/>
            <a:ext cx="3967492" cy="60698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C02C8725-1CC7-4A07-A92C-F7E23DDB7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021" y="0"/>
            <a:ext cx="5266155" cy="1325563"/>
          </a:xfrm>
        </p:spPr>
        <p:txBody>
          <a:bodyPr>
            <a:normAutofit/>
          </a:bodyPr>
          <a:lstStyle/>
          <a:p>
            <a:r>
              <a:rPr lang="sv-SE" dirty="0" err="1">
                <a:solidFill>
                  <a:schemeClr val="bg1"/>
                </a:solidFill>
              </a:rPr>
              <a:t>What</a:t>
            </a:r>
            <a:r>
              <a:rPr lang="sv-SE" dirty="0">
                <a:solidFill>
                  <a:schemeClr val="bg1"/>
                </a:solidFill>
              </a:rPr>
              <a:t> </a:t>
            </a:r>
            <a:r>
              <a:rPr lang="sv-SE" dirty="0" err="1">
                <a:solidFill>
                  <a:schemeClr val="bg1"/>
                </a:solidFill>
              </a:rPr>
              <a:t>we</a:t>
            </a:r>
            <a:r>
              <a:rPr lang="sv-SE" dirty="0">
                <a:solidFill>
                  <a:schemeClr val="bg1"/>
                </a:solidFill>
              </a:rPr>
              <a:t> </a:t>
            </a:r>
            <a:r>
              <a:rPr lang="sv-SE" dirty="0" err="1">
                <a:solidFill>
                  <a:schemeClr val="bg1"/>
                </a:solidFill>
              </a:rPr>
              <a:t>have</a:t>
            </a:r>
            <a:r>
              <a:rPr lang="sv-SE" dirty="0">
                <a:solidFill>
                  <a:schemeClr val="bg1"/>
                </a:solidFill>
              </a:rPr>
              <a:t> </a:t>
            </a:r>
            <a:r>
              <a:rPr lang="sv-SE" dirty="0" err="1">
                <a:solidFill>
                  <a:schemeClr val="bg1"/>
                </a:solidFill>
              </a:rPr>
              <a:t>done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1" name="Bildobjekt 10" descr="En bild som visar håller, kvinna, ritning, mat&#10;&#10;Automatiskt genererad beskrivning">
            <a:extLst>
              <a:ext uri="{FF2B5EF4-FFF2-40B4-BE49-F238E27FC236}">
                <a16:creationId xmlns:a16="http://schemas.microsoft.com/office/drawing/2014/main" id="{98D3D8E1-5381-4E96-8BA7-5E15D2920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81" y="3329119"/>
            <a:ext cx="1396102" cy="1123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Bildobjekt 14" descr="En bild som visar mat&#10;&#10;Automatiskt genererad beskrivning">
            <a:extLst>
              <a:ext uri="{FF2B5EF4-FFF2-40B4-BE49-F238E27FC236}">
                <a16:creationId xmlns:a16="http://schemas.microsoft.com/office/drawing/2014/main" id="{E489D4E6-BBE3-443E-8338-8CB3329885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332" y="1281583"/>
            <a:ext cx="3109043" cy="17788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Bildobjekt 23" descr="En bild som visar ritning, tecken&#10;&#10;Automatiskt genererad beskrivning">
            <a:extLst>
              <a:ext uri="{FF2B5EF4-FFF2-40B4-BE49-F238E27FC236}">
                <a16:creationId xmlns:a16="http://schemas.microsoft.com/office/drawing/2014/main" id="{AA6ACB34-279E-4A36-90AA-51B139B784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802" y="3329118"/>
            <a:ext cx="1396102" cy="11236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Bildobjekt 27" descr="En bild som visar ljus, mörk, sitter, trafik&#10;&#10;Automatiskt genererad beskrivning">
            <a:extLst>
              <a:ext uri="{FF2B5EF4-FFF2-40B4-BE49-F238E27FC236}">
                <a16:creationId xmlns:a16="http://schemas.microsoft.com/office/drawing/2014/main" id="{605FF725-FEF3-4B5E-85D7-4AF6E29DB4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324" y="3329118"/>
            <a:ext cx="1396101" cy="11236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162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88E488F-E552-4EBB-98E4-2B7CCEA6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How</a:t>
            </a:r>
            <a:r>
              <a:rPr lang="sv-SE" dirty="0">
                <a:solidFill>
                  <a:schemeClr val="bg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it </a:t>
            </a:r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works</a:t>
            </a:r>
            <a:endParaRPr lang="en-GB" dirty="0">
              <a:solidFill>
                <a:schemeClr val="bg1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pic>
        <p:nvPicPr>
          <p:cNvPr id="9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CB2C20C7-17EB-4D19-9AAF-5CAF7C729B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145" y="3734195"/>
            <a:ext cx="4206605" cy="1310754"/>
          </a:xfrm>
        </p:spPr>
      </p:pic>
      <p:pic>
        <p:nvPicPr>
          <p:cNvPr id="10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BBA00B33-A4BE-45A5-80D3-525DAAA31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16922" y="3734196"/>
            <a:ext cx="4206605" cy="1310754"/>
          </a:xfrm>
          <a:prstGeom prst="rect">
            <a:avLst/>
          </a:prstGeom>
        </p:spPr>
      </p:pic>
      <p:sp>
        <p:nvSpPr>
          <p:cNvPr id="11" name="textruta 10">
            <a:extLst>
              <a:ext uri="{FF2B5EF4-FFF2-40B4-BE49-F238E27FC236}">
                <a16:creationId xmlns:a16="http://schemas.microsoft.com/office/drawing/2014/main" id="{A69BAC94-3825-43A8-B124-80BBD097D18C}"/>
              </a:ext>
            </a:extLst>
          </p:cNvPr>
          <p:cNvSpPr txBox="1"/>
          <p:nvPr/>
        </p:nvSpPr>
        <p:spPr>
          <a:xfrm>
            <a:off x="1892434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Client</a:t>
            </a:r>
            <a:endParaRPr lang="en-GB" dirty="0"/>
          </a:p>
        </p:txBody>
      </p:sp>
      <p:sp>
        <p:nvSpPr>
          <p:cNvPr id="13" name="textruta 12">
            <a:extLst>
              <a:ext uri="{FF2B5EF4-FFF2-40B4-BE49-F238E27FC236}">
                <a16:creationId xmlns:a16="http://schemas.microsoft.com/office/drawing/2014/main" id="{F2F8863D-9648-4279-ADA7-739CE890FBBF}"/>
              </a:ext>
            </a:extLst>
          </p:cNvPr>
          <p:cNvSpPr txBox="1"/>
          <p:nvPr/>
        </p:nvSpPr>
        <p:spPr>
          <a:xfrm>
            <a:off x="8939213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Server</a:t>
            </a:r>
            <a:endParaRPr lang="en-GB" dirty="0"/>
          </a:p>
        </p:txBody>
      </p:sp>
      <p:sp>
        <p:nvSpPr>
          <p:cNvPr id="17" name="Pil: höger 16">
            <a:extLst>
              <a:ext uri="{FF2B5EF4-FFF2-40B4-BE49-F238E27FC236}">
                <a16:creationId xmlns:a16="http://schemas.microsoft.com/office/drawing/2014/main" id="{7148A101-ADF5-42A2-82FD-D244C0D913A4}"/>
              </a:ext>
            </a:extLst>
          </p:cNvPr>
          <p:cNvSpPr/>
          <p:nvPr/>
        </p:nvSpPr>
        <p:spPr>
          <a:xfrm>
            <a:off x="3028825" y="2350831"/>
            <a:ext cx="5667306" cy="5192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dirty="0"/>
              <a:t>Authentication request</a:t>
            </a:r>
            <a:endParaRPr lang="en-GB" sz="1400" dirty="0"/>
          </a:p>
        </p:txBody>
      </p:sp>
      <p:sp>
        <p:nvSpPr>
          <p:cNvPr id="66" name="Flödesschema: Alternativ process 65">
            <a:extLst>
              <a:ext uri="{FF2B5EF4-FFF2-40B4-BE49-F238E27FC236}">
                <a16:creationId xmlns:a16="http://schemas.microsoft.com/office/drawing/2014/main" id="{587BAAA2-1652-4F0B-9BA6-5553C1F8FD71}"/>
              </a:ext>
            </a:extLst>
          </p:cNvPr>
          <p:cNvSpPr/>
          <p:nvPr/>
        </p:nvSpPr>
        <p:spPr>
          <a:xfrm>
            <a:off x="3095210" y="2847266"/>
            <a:ext cx="1169633" cy="27138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I </a:t>
            </a:r>
            <a:r>
              <a:rPr lang="sv-SE" sz="1050" dirty="0" err="1"/>
              <a:t>am</a:t>
            </a:r>
            <a:r>
              <a:rPr lang="sv-SE" sz="1050" dirty="0"/>
              <a:t> the </a:t>
            </a:r>
            <a:r>
              <a:rPr lang="sv-SE" sz="1050" dirty="0" err="1"/>
              <a:t>client</a:t>
            </a:r>
            <a:endParaRPr lang="en-GB" sz="1050" dirty="0"/>
          </a:p>
        </p:txBody>
      </p:sp>
      <p:sp>
        <p:nvSpPr>
          <p:cNvPr id="74" name="Flödesschema: Alternativ process 73">
            <a:extLst>
              <a:ext uri="{FF2B5EF4-FFF2-40B4-BE49-F238E27FC236}">
                <a16:creationId xmlns:a16="http://schemas.microsoft.com/office/drawing/2014/main" id="{E32B3011-ADE2-468D-AAFB-6D47D0271F2E}"/>
              </a:ext>
            </a:extLst>
          </p:cNvPr>
          <p:cNvSpPr/>
          <p:nvPr/>
        </p:nvSpPr>
        <p:spPr>
          <a:xfrm>
            <a:off x="3309051" y="3251260"/>
            <a:ext cx="773304" cy="27138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HT-3557</a:t>
            </a:r>
            <a:endParaRPr lang="en-GB" sz="1050" dirty="0"/>
          </a:p>
        </p:txBody>
      </p:sp>
      <p:sp>
        <p:nvSpPr>
          <p:cNvPr id="76" name="Flödesschema: Alternativ process 75">
            <a:extLst>
              <a:ext uri="{FF2B5EF4-FFF2-40B4-BE49-F238E27FC236}">
                <a16:creationId xmlns:a16="http://schemas.microsoft.com/office/drawing/2014/main" id="{3DC8D654-A9A1-4487-AFC0-426032F82C08}"/>
              </a:ext>
            </a:extLst>
          </p:cNvPr>
          <p:cNvSpPr/>
          <p:nvPr/>
        </p:nvSpPr>
        <p:spPr>
          <a:xfrm>
            <a:off x="3554640" y="3650060"/>
            <a:ext cx="1018925" cy="26954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YA.HT-3557.ya</a:t>
            </a:r>
            <a:endParaRPr lang="en-GB" sz="1050" dirty="0"/>
          </a:p>
        </p:txBody>
      </p:sp>
      <p:sp>
        <p:nvSpPr>
          <p:cNvPr id="78" name="Flödesschema: Alternativ process 77">
            <a:extLst>
              <a:ext uri="{FF2B5EF4-FFF2-40B4-BE49-F238E27FC236}">
                <a16:creationId xmlns:a16="http://schemas.microsoft.com/office/drawing/2014/main" id="{60D2145C-C67A-482F-A1EF-46C6D5AC0BBE}"/>
              </a:ext>
            </a:extLst>
          </p:cNvPr>
          <p:cNvSpPr/>
          <p:nvPr/>
        </p:nvSpPr>
        <p:spPr>
          <a:xfrm>
            <a:off x="3829395" y="4047017"/>
            <a:ext cx="1849359" cy="26954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I </a:t>
            </a:r>
            <a:r>
              <a:rPr lang="sv-SE" sz="1050" dirty="0">
                <a:solidFill>
                  <a:srgbClr val="FF0000"/>
                </a:solidFill>
              </a:rPr>
              <a:t>Y</a:t>
            </a:r>
            <a:r>
              <a:rPr lang="sv-SE" sz="1050" dirty="0"/>
              <a:t>a</a:t>
            </a:r>
            <a:r>
              <a:rPr lang="sv-SE" sz="1050" dirty="0">
                <a:solidFill>
                  <a:srgbClr val="FF0000"/>
                </a:solidFill>
              </a:rPr>
              <a:t>A</a:t>
            </a:r>
            <a:r>
              <a:rPr lang="sv-SE" sz="1050" dirty="0"/>
              <a:t>m </a:t>
            </a:r>
            <a:r>
              <a:rPr lang="sv-SE" sz="1050" dirty="0">
                <a:solidFill>
                  <a:srgbClr val="FF0000"/>
                </a:solidFill>
              </a:rPr>
              <a:t>.H</a:t>
            </a:r>
            <a:r>
              <a:rPr lang="sv-SE" sz="1050" dirty="0"/>
              <a:t>t</a:t>
            </a:r>
            <a:r>
              <a:rPr lang="sv-SE" sz="1050" dirty="0">
                <a:solidFill>
                  <a:srgbClr val="FF0000"/>
                </a:solidFill>
              </a:rPr>
              <a:t>T</a:t>
            </a:r>
            <a:r>
              <a:rPr lang="sv-SE" sz="1050" dirty="0"/>
              <a:t>h</a:t>
            </a:r>
            <a:r>
              <a:rPr lang="sv-SE" sz="1050" dirty="0">
                <a:solidFill>
                  <a:srgbClr val="FF0000"/>
                </a:solidFill>
              </a:rPr>
              <a:t>-</a:t>
            </a:r>
            <a:r>
              <a:rPr lang="sv-SE" sz="1050" dirty="0"/>
              <a:t>e </a:t>
            </a:r>
            <a:r>
              <a:rPr lang="sv-SE" sz="1050" dirty="0">
                <a:solidFill>
                  <a:srgbClr val="FF0000"/>
                </a:solidFill>
              </a:rPr>
              <a:t>35</a:t>
            </a:r>
            <a:r>
              <a:rPr lang="sv-SE" sz="1050" dirty="0"/>
              <a:t>c</a:t>
            </a:r>
            <a:r>
              <a:rPr lang="sv-SE" sz="1050" dirty="0">
                <a:solidFill>
                  <a:srgbClr val="FF0000"/>
                </a:solidFill>
              </a:rPr>
              <a:t>57</a:t>
            </a:r>
            <a:r>
              <a:rPr lang="sv-SE" sz="1050" dirty="0"/>
              <a:t>l</a:t>
            </a:r>
            <a:r>
              <a:rPr lang="sv-SE" sz="1050" dirty="0">
                <a:solidFill>
                  <a:srgbClr val="FF0000"/>
                </a:solidFill>
              </a:rPr>
              <a:t>.</a:t>
            </a:r>
            <a:r>
              <a:rPr lang="sv-SE" sz="1050" dirty="0"/>
              <a:t>i</a:t>
            </a:r>
            <a:r>
              <a:rPr lang="sv-SE" sz="1050" dirty="0">
                <a:solidFill>
                  <a:srgbClr val="FF0000"/>
                </a:solidFill>
              </a:rPr>
              <a:t>y</a:t>
            </a:r>
            <a:r>
              <a:rPr lang="sv-SE" sz="1050" dirty="0"/>
              <a:t>en</a:t>
            </a:r>
            <a:r>
              <a:rPr lang="sv-SE" sz="1050" dirty="0">
                <a:solidFill>
                  <a:srgbClr val="FF0000"/>
                </a:solidFill>
              </a:rPr>
              <a:t>a</a:t>
            </a:r>
            <a:r>
              <a:rPr lang="sv-SE" sz="1050" dirty="0"/>
              <a:t>t</a:t>
            </a:r>
            <a:endParaRPr lang="en-GB" sz="1050" dirty="0"/>
          </a:p>
        </p:txBody>
      </p:sp>
      <p:sp>
        <p:nvSpPr>
          <p:cNvPr id="80" name="Flödesschema: Alternativ process 79">
            <a:extLst>
              <a:ext uri="{FF2B5EF4-FFF2-40B4-BE49-F238E27FC236}">
                <a16:creationId xmlns:a16="http://schemas.microsoft.com/office/drawing/2014/main" id="{D8BDBE7E-1856-48EC-9DD9-A1CDB4B8ACC0}"/>
              </a:ext>
            </a:extLst>
          </p:cNvPr>
          <p:cNvSpPr/>
          <p:nvPr/>
        </p:nvSpPr>
        <p:spPr>
          <a:xfrm>
            <a:off x="4084328" y="4519699"/>
            <a:ext cx="3860418" cy="26954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I </a:t>
            </a:r>
            <a:r>
              <a:rPr lang="sv-SE" sz="1050" dirty="0">
                <a:solidFill>
                  <a:srgbClr val="FF0000"/>
                </a:solidFill>
              </a:rPr>
              <a:t>Y</a:t>
            </a:r>
            <a:r>
              <a:rPr lang="sv-SE" sz="1050" dirty="0"/>
              <a:t>a</a:t>
            </a:r>
            <a:r>
              <a:rPr lang="sv-SE" sz="1050" dirty="0">
                <a:solidFill>
                  <a:srgbClr val="FF0000"/>
                </a:solidFill>
              </a:rPr>
              <a:t>A</a:t>
            </a:r>
            <a:r>
              <a:rPr lang="sv-SE" sz="1050" dirty="0"/>
              <a:t>m </a:t>
            </a:r>
            <a:r>
              <a:rPr lang="sv-SE" sz="1050" dirty="0">
                <a:solidFill>
                  <a:srgbClr val="FF0000"/>
                </a:solidFill>
              </a:rPr>
              <a:t>.H</a:t>
            </a:r>
            <a:r>
              <a:rPr lang="sv-SE" sz="1050" dirty="0"/>
              <a:t>t</a:t>
            </a:r>
            <a:r>
              <a:rPr lang="sv-SE" sz="1050" dirty="0">
                <a:solidFill>
                  <a:srgbClr val="FF0000"/>
                </a:solidFill>
              </a:rPr>
              <a:t>T</a:t>
            </a:r>
            <a:r>
              <a:rPr lang="sv-SE" sz="1050" dirty="0"/>
              <a:t>h</a:t>
            </a:r>
            <a:r>
              <a:rPr lang="sv-SE" sz="1050" dirty="0">
                <a:solidFill>
                  <a:srgbClr val="FF0000"/>
                </a:solidFill>
              </a:rPr>
              <a:t>-</a:t>
            </a:r>
            <a:r>
              <a:rPr lang="sv-SE" sz="1050" dirty="0"/>
              <a:t>e </a:t>
            </a:r>
            <a:r>
              <a:rPr lang="sv-SE" sz="1050" dirty="0">
                <a:solidFill>
                  <a:srgbClr val="FF0000"/>
                </a:solidFill>
              </a:rPr>
              <a:t>35</a:t>
            </a:r>
            <a:r>
              <a:rPr lang="sv-SE" sz="1050" dirty="0"/>
              <a:t>c</a:t>
            </a:r>
            <a:r>
              <a:rPr lang="sv-SE" sz="1050" dirty="0">
                <a:solidFill>
                  <a:srgbClr val="FF0000"/>
                </a:solidFill>
              </a:rPr>
              <a:t>57</a:t>
            </a:r>
            <a:r>
              <a:rPr lang="sv-SE" sz="1050" dirty="0"/>
              <a:t>l</a:t>
            </a:r>
            <a:r>
              <a:rPr lang="sv-SE" sz="1050" dirty="0">
                <a:solidFill>
                  <a:srgbClr val="FF0000"/>
                </a:solidFill>
              </a:rPr>
              <a:t>.</a:t>
            </a:r>
            <a:r>
              <a:rPr lang="sv-SE" sz="1050" dirty="0"/>
              <a:t>i</a:t>
            </a:r>
            <a:r>
              <a:rPr lang="sv-SE" sz="1050" dirty="0">
                <a:solidFill>
                  <a:srgbClr val="FF0000"/>
                </a:solidFill>
              </a:rPr>
              <a:t>y</a:t>
            </a:r>
            <a:r>
              <a:rPr lang="sv-SE" sz="1050" dirty="0"/>
              <a:t>en</a:t>
            </a:r>
            <a:r>
              <a:rPr lang="sv-SE" sz="1050" dirty="0">
                <a:solidFill>
                  <a:srgbClr val="FF0000"/>
                </a:solidFill>
              </a:rPr>
              <a:t>a</a:t>
            </a:r>
            <a:r>
              <a:rPr lang="sv-SE" sz="1050" dirty="0"/>
              <a:t>t&amp;HSG#¤#%KAND(KD4NS23</a:t>
            </a:r>
            <a:endParaRPr lang="en-GB" sz="1050" dirty="0"/>
          </a:p>
        </p:txBody>
      </p:sp>
      <p:sp>
        <p:nvSpPr>
          <p:cNvPr id="82" name="Flödesschema: Alternativ process 81">
            <a:extLst>
              <a:ext uri="{FF2B5EF4-FFF2-40B4-BE49-F238E27FC236}">
                <a16:creationId xmlns:a16="http://schemas.microsoft.com/office/drawing/2014/main" id="{9D27965C-891B-4CF7-8968-E37C809EEA5E}"/>
              </a:ext>
            </a:extLst>
          </p:cNvPr>
          <p:cNvSpPr/>
          <p:nvPr/>
        </p:nvSpPr>
        <p:spPr>
          <a:xfrm>
            <a:off x="4334355" y="4917181"/>
            <a:ext cx="3860418" cy="26954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?23DHD%E#(”¤JD#KS23#¤2Wj2EI9kejk</a:t>
            </a:r>
            <a:endParaRPr lang="en-GB" sz="1050" dirty="0"/>
          </a:p>
        </p:txBody>
      </p:sp>
      <p:sp>
        <p:nvSpPr>
          <p:cNvPr id="84" name="Flödesschema: Alternativ process 83">
            <a:extLst>
              <a:ext uri="{FF2B5EF4-FFF2-40B4-BE49-F238E27FC236}">
                <a16:creationId xmlns:a16="http://schemas.microsoft.com/office/drawing/2014/main" id="{29E44CD8-0463-4754-AB68-C1A9A743B80A}"/>
              </a:ext>
            </a:extLst>
          </p:cNvPr>
          <p:cNvSpPr/>
          <p:nvPr/>
        </p:nvSpPr>
        <p:spPr>
          <a:xfrm>
            <a:off x="4573565" y="5319280"/>
            <a:ext cx="2390666" cy="26904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7JEO#¤”</a:t>
            </a:r>
            <a:r>
              <a:rPr lang="sv-SE" sz="1050" dirty="0" err="1"/>
              <a:t>DEKen</a:t>
            </a:r>
            <a:r>
              <a:rPr lang="sv-SE" sz="1050" dirty="0"/>
              <a:t>#=32729jb3e”#)7dnsd8</a:t>
            </a:r>
            <a:endParaRPr lang="en-GB" sz="1050" dirty="0"/>
          </a:p>
        </p:txBody>
      </p:sp>
      <p:sp>
        <p:nvSpPr>
          <p:cNvPr id="86" name="Flödesschema: Alternativ process 85">
            <a:extLst>
              <a:ext uri="{FF2B5EF4-FFF2-40B4-BE49-F238E27FC236}">
                <a16:creationId xmlns:a16="http://schemas.microsoft.com/office/drawing/2014/main" id="{B8A8D175-AEA5-4767-AF5F-53AA899B8972}"/>
              </a:ext>
            </a:extLst>
          </p:cNvPr>
          <p:cNvSpPr/>
          <p:nvPr/>
        </p:nvSpPr>
        <p:spPr>
          <a:xfrm>
            <a:off x="4852184" y="5723908"/>
            <a:ext cx="3767461" cy="26428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7JEO#¤”</a:t>
            </a:r>
            <a:r>
              <a:rPr lang="sv-SE" sz="1050" dirty="0" err="1"/>
              <a:t>DEKen</a:t>
            </a:r>
            <a:r>
              <a:rPr lang="sv-SE" sz="1050" dirty="0"/>
              <a:t>#=32729jb3e”#)7dnsd8.HAS83#U)MS28O2)209HS</a:t>
            </a:r>
            <a:endParaRPr lang="en-GB" sz="1050" dirty="0"/>
          </a:p>
        </p:txBody>
      </p:sp>
      <p:sp>
        <p:nvSpPr>
          <p:cNvPr id="93" name="Pil: sparr 92">
            <a:extLst>
              <a:ext uri="{FF2B5EF4-FFF2-40B4-BE49-F238E27FC236}">
                <a16:creationId xmlns:a16="http://schemas.microsoft.com/office/drawing/2014/main" id="{2981FF96-9979-4478-8CEA-D36BA09E304E}"/>
              </a:ext>
            </a:extLst>
          </p:cNvPr>
          <p:cNvSpPr/>
          <p:nvPr/>
        </p:nvSpPr>
        <p:spPr>
          <a:xfrm>
            <a:off x="348814" y="1449212"/>
            <a:ext cx="3119632" cy="731547"/>
          </a:xfrm>
          <a:prstGeom prst="chevron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dirty="0">
                <a:solidFill>
                  <a:schemeClr val="tx1"/>
                </a:solidFill>
              </a:rPr>
              <a:t>Login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5" name="Pil: sparr 94">
            <a:extLst>
              <a:ext uri="{FF2B5EF4-FFF2-40B4-BE49-F238E27FC236}">
                <a16:creationId xmlns:a16="http://schemas.microsoft.com/office/drawing/2014/main" id="{B4538D8D-0649-413A-9F51-768142456B08}"/>
              </a:ext>
            </a:extLst>
          </p:cNvPr>
          <p:cNvSpPr/>
          <p:nvPr/>
        </p:nvSpPr>
        <p:spPr>
          <a:xfrm>
            <a:off x="5831105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Request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97" name="Pil: sparr 96">
            <a:extLst>
              <a:ext uri="{FF2B5EF4-FFF2-40B4-BE49-F238E27FC236}">
                <a16:creationId xmlns:a16="http://schemas.microsoft.com/office/drawing/2014/main" id="{3E4A6E7D-C0A2-46F7-ACB1-4E8CDBE98264}"/>
              </a:ext>
            </a:extLst>
          </p:cNvPr>
          <p:cNvSpPr/>
          <p:nvPr/>
        </p:nvSpPr>
        <p:spPr>
          <a:xfrm>
            <a:off x="3057890" y="1455576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99" name="Pil: sparr 98">
            <a:extLst>
              <a:ext uri="{FF2B5EF4-FFF2-40B4-BE49-F238E27FC236}">
                <a16:creationId xmlns:a16="http://schemas.microsoft.com/office/drawing/2014/main" id="{61656861-9359-44DB-9F3A-A8CDBDB42BB0}"/>
              </a:ext>
            </a:extLst>
          </p:cNvPr>
          <p:cNvSpPr/>
          <p:nvPr/>
        </p:nvSpPr>
        <p:spPr>
          <a:xfrm>
            <a:off x="8615997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51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4" grpId="0" animBg="1"/>
      <p:bldP spid="76" grpId="0" animBg="1"/>
      <p:bldP spid="78" grpId="0" animBg="1"/>
      <p:bldP spid="80" grpId="0" animBg="1"/>
      <p:bldP spid="82" grpId="0" animBg="1"/>
      <p:bldP spid="84" grpId="0" animBg="1"/>
      <p:bldP spid="8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ubrik 1">
            <a:extLst>
              <a:ext uri="{FF2B5EF4-FFF2-40B4-BE49-F238E27FC236}">
                <a16:creationId xmlns:a16="http://schemas.microsoft.com/office/drawing/2014/main" id="{FA645A82-D3F8-4020-AA98-9A4C70AE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How</a:t>
            </a:r>
            <a:r>
              <a:rPr lang="sv-SE" dirty="0">
                <a:solidFill>
                  <a:schemeClr val="bg1"/>
                </a:solidFill>
                <a:latin typeface="Arial Black" panose="020B0A04020102020204" pitchFamily="34" charset="0"/>
              </a:rPr>
              <a:t> it </a:t>
            </a:r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works</a:t>
            </a:r>
            <a:endParaRPr lang="en-GB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65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149D443E-FEF7-48B3-88C5-EF487027B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145" y="3734195"/>
            <a:ext cx="4206605" cy="1310754"/>
          </a:xfrm>
        </p:spPr>
      </p:pic>
      <p:pic>
        <p:nvPicPr>
          <p:cNvPr id="66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D99A1677-AB3F-4D5B-9F03-82141050E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16922" y="3734196"/>
            <a:ext cx="4206605" cy="1310754"/>
          </a:xfrm>
          <a:prstGeom prst="rect">
            <a:avLst/>
          </a:prstGeom>
        </p:spPr>
      </p:pic>
      <p:sp>
        <p:nvSpPr>
          <p:cNvPr id="68" name="textruta 67">
            <a:extLst>
              <a:ext uri="{FF2B5EF4-FFF2-40B4-BE49-F238E27FC236}">
                <a16:creationId xmlns:a16="http://schemas.microsoft.com/office/drawing/2014/main" id="{B634E337-5C5C-42A1-8C91-C77A0B7D0866}"/>
              </a:ext>
            </a:extLst>
          </p:cNvPr>
          <p:cNvSpPr txBox="1"/>
          <p:nvPr/>
        </p:nvSpPr>
        <p:spPr>
          <a:xfrm>
            <a:off x="1892434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Client</a:t>
            </a:r>
            <a:endParaRPr lang="en-GB" dirty="0"/>
          </a:p>
        </p:txBody>
      </p:sp>
      <p:sp>
        <p:nvSpPr>
          <p:cNvPr id="70" name="textruta 69">
            <a:extLst>
              <a:ext uri="{FF2B5EF4-FFF2-40B4-BE49-F238E27FC236}">
                <a16:creationId xmlns:a16="http://schemas.microsoft.com/office/drawing/2014/main" id="{CA5C07AE-FDD0-4C5D-ADE9-7D7AEFEC7313}"/>
              </a:ext>
            </a:extLst>
          </p:cNvPr>
          <p:cNvSpPr txBox="1"/>
          <p:nvPr/>
        </p:nvSpPr>
        <p:spPr>
          <a:xfrm>
            <a:off x="8939213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Server</a:t>
            </a:r>
            <a:endParaRPr lang="en-GB" dirty="0"/>
          </a:p>
        </p:txBody>
      </p:sp>
      <p:sp>
        <p:nvSpPr>
          <p:cNvPr id="72" name="Pil: sparr 71">
            <a:extLst>
              <a:ext uri="{FF2B5EF4-FFF2-40B4-BE49-F238E27FC236}">
                <a16:creationId xmlns:a16="http://schemas.microsoft.com/office/drawing/2014/main" id="{FD39C0D6-6E36-4A67-8230-7DE4CFF53E02}"/>
              </a:ext>
            </a:extLst>
          </p:cNvPr>
          <p:cNvSpPr/>
          <p:nvPr/>
        </p:nvSpPr>
        <p:spPr>
          <a:xfrm>
            <a:off x="348814" y="1449212"/>
            <a:ext cx="3119632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74" name="Pil: sparr 73">
            <a:extLst>
              <a:ext uri="{FF2B5EF4-FFF2-40B4-BE49-F238E27FC236}">
                <a16:creationId xmlns:a16="http://schemas.microsoft.com/office/drawing/2014/main" id="{3684DD8E-3528-4562-A689-87ABD6DF541D}"/>
              </a:ext>
            </a:extLst>
          </p:cNvPr>
          <p:cNvSpPr/>
          <p:nvPr/>
        </p:nvSpPr>
        <p:spPr>
          <a:xfrm>
            <a:off x="5831105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Request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76" name="Pil: sparr 75">
            <a:extLst>
              <a:ext uri="{FF2B5EF4-FFF2-40B4-BE49-F238E27FC236}">
                <a16:creationId xmlns:a16="http://schemas.microsoft.com/office/drawing/2014/main" id="{78E949E6-4B80-4020-BBAA-8D990F35FE6A}"/>
              </a:ext>
            </a:extLst>
          </p:cNvPr>
          <p:cNvSpPr/>
          <p:nvPr/>
        </p:nvSpPr>
        <p:spPr>
          <a:xfrm>
            <a:off x="3057890" y="1455576"/>
            <a:ext cx="3119633" cy="731547"/>
          </a:xfrm>
          <a:prstGeom prst="chevron">
            <a:avLst/>
          </a:prstGeom>
          <a:solidFill>
            <a:schemeClr val="accent4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Login response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8" name="Pil: sparr 77">
            <a:extLst>
              <a:ext uri="{FF2B5EF4-FFF2-40B4-BE49-F238E27FC236}">
                <a16:creationId xmlns:a16="http://schemas.microsoft.com/office/drawing/2014/main" id="{B6779308-610B-4DD7-9500-3292ADFFDC60}"/>
              </a:ext>
            </a:extLst>
          </p:cNvPr>
          <p:cNvSpPr/>
          <p:nvPr/>
        </p:nvSpPr>
        <p:spPr>
          <a:xfrm>
            <a:off x="8615997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2" name="Pil: höger 1">
            <a:extLst>
              <a:ext uri="{FF2B5EF4-FFF2-40B4-BE49-F238E27FC236}">
                <a16:creationId xmlns:a16="http://schemas.microsoft.com/office/drawing/2014/main" id="{112912F8-1C97-4C0A-B227-1585BC83542A}"/>
              </a:ext>
            </a:extLst>
          </p:cNvPr>
          <p:cNvSpPr/>
          <p:nvPr/>
        </p:nvSpPr>
        <p:spPr>
          <a:xfrm flipH="1">
            <a:off x="3028825" y="2362894"/>
            <a:ext cx="5667305" cy="5192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dirty="0" err="1"/>
              <a:t>Authentication</a:t>
            </a:r>
            <a:r>
              <a:rPr lang="sv-SE" sz="1400" dirty="0"/>
              <a:t> </a:t>
            </a:r>
            <a:r>
              <a:rPr lang="sv-SE" sz="1400" dirty="0" err="1"/>
              <a:t>response</a:t>
            </a:r>
            <a:endParaRPr lang="sv-SE" sz="1400" dirty="0"/>
          </a:p>
        </p:txBody>
      </p:sp>
      <p:sp>
        <p:nvSpPr>
          <p:cNvPr id="18" name="Flödesschema: Alternativ process 17">
            <a:extLst>
              <a:ext uri="{FF2B5EF4-FFF2-40B4-BE49-F238E27FC236}">
                <a16:creationId xmlns:a16="http://schemas.microsoft.com/office/drawing/2014/main" id="{544B25E8-1007-4F3E-A164-DCC95294A528}"/>
              </a:ext>
            </a:extLst>
          </p:cNvPr>
          <p:cNvSpPr/>
          <p:nvPr/>
        </p:nvSpPr>
        <p:spPr>
          <a:xfrm>
            <a:off x="3634541" y="3787061"/>
            <a:ext cx="1169633" cy="27138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050"/>
              <a:t>Bad request</a:t>
            </a:r>
            <a:endParaRPr lang="en-GB" sz="1050" dirty="0"/>
          </a:p>
        </p:txBody>
      </p:sp>
      <p:sp>
        <p:nvSpPr>
          <p:cNvPr id="21" name="Flödesschema: Alternativ process 20">
            <a:extLst>
              <a:ext uri="{FF2B5EF4-FFF2-40B4-BE49-F238E27FC236}">
                <a16:creationId xmlns:a16="http://schemas.microsoft.com/office/drawing/2014/main" id="{44F7BAF5-3754-4642-96EF-2C1F41E9EF29}"/>
              </a:ext>
            </a:extLst>
          </p:cNvPr>
          <p:cNvSpPr/>
          <p:nvPr/>
        </p:nvSpPr>
        <p:spPr>
          <a:xfrm>
            <a:off x="6327140" y="4217496"/>
            <a:ext cx="2127562" cy="6279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 err="1"/>
              <a:t>Generate</a:t>
            </a:r>
            <a:r>
              <a:rPr lang="sv-SE" sz="1050" dirty="0"/>
              <a:t> AES-</a:t>
            </a:r>
            <a:r>
              <a:rPr lang="sv-SE" sz="1050" dirty="0" err="1"/>
              <a:t>key</a:t>
            </a:r>
            <a:r>
              <a:rPr lang="sv-SE" sz="1050" dirty="0"/>
              <a:t> and Session ID, start session timer</a:t>
            </a:r>
            <a:endParaRPr lang="en-GB" sz="1050" dirty="0"/>
          </a:p>
        </p:txBody>
      </p:sp>
      <p:cxnSp>
        <p:nvCxnSpPr>
          <p:cNvPr id="22" name="Rak pilkoppling 21">
            <a:extLst>
              <a:ext uri="{FF2B5EF4-FFF2-40B4-BE49-F238E27FC236}">
                <a16:creationId xmlns:a16="http://schemas.microsoft.com/office/drawing/2014/main" id="{3D567A53-03E7-4F36-B5E9-01DAAE137AE0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5673012" y="2774776"/>
            <a:ext cx="1717909" cy="14427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Rak pilkoppling 23">
            <a:extLst>
              <a:ext uri="{FF2B5EF4-FFF2-40B4-BE49-F238E27FC236}">
                <a16:creationId xmlns:a16="http://schemas.microsoft.com/office/drawing/2014/main" id="{654B7819-CE93-4D1D-B83F-787E4DC809B3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4219358" y="2774776"/>
            <a:ext cx="1453654" cy="1012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70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l: höger 2">
            <a:extLst>
              <a:ext uri="{FF2B5EF4-FFF2-40B4-BE49-F238E27FC236}">
                <a16:creationId xmlns:a16="http://schemas.microsoft.com/office/drawing/2014/main" id="{A65BD0D2-5C06-4D4D-8363-AF1A6305DFCA}"/>
              </a:ext>
            </a:extLst>
          </p:cNvPr>
          <p:cNvSpPr/>
          <p:nvPr/>
        </p:nvSpPr>
        <p:spPr>
          <a:xfrm>
            <a:off x="3028825" y="2407524"/>
            <a:ext cx="5667306" cy="5192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dirty="0"/>
              <a:t>Ask for the </a:t>
            </a:r>
            <a:r>
              <a:rPr lang="sv-SE" sz="1400" dirty="0" err="1"/>
              <a:t>temperature</a:t>
            </a:r>
            <a:endParaRPr lang="en-GB" sz="1400" dirty="0"/>
          </a:p>
        </p:txBody>
      </p:sp>
      <p:sp>
        <p:nvSpPr>
          <p:cNvPr id="40" name="Rubrik 1">
            <a:extLst>
              <a:ext uri="{FF2B5EF4-FFF2-40B4-BE49-F238E27FC236}">
                <a16:creationId xmlns:a16="http://schemas.microsoft.com/office/drawing/2014/main" id="{20352181-FA0D-4950-8266-0D6BD1AE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How</a:t>
            </a:r>
            <a:r>
              <a:rPr lang="sv-SE" dirty="0">
                <a:solidFill>
                  <a:schemeClr val="bg1"/>
                </a:solidFill>
                <a:latin typeface="Arial Black" panose="020B0A04020102020204" pitchFamily="34" charset="0"/>
              </a:rPr>
              <a:t> it </a:t>
            </a:r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works</a:t>
            </a:r>
            <a:endParaRPr lang="en-GB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3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CAB8CFD4-20DB-4E2E-A7EA-B336D85BA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145" y="3734195"/>
            <a:ext cx="4206605" cy="1310754"/>
          </a:xfrm>
          <a:prstGeom prst="rect">
            <a:avLst/>
          </a:prstGeom>
        </p:spPr>
      </p:pic>
      <p:pic>
        <p:nvPicPr>
          <p:cNvPr id="44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DB24A71A-F62A-494D-AD15-29A355A76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16922" y="3734196"/>
            <a:ext cx="4206605" cy="1310754"/>
          </a:xfrm>
          <a:prstGeom prst="rect">
            <a:avLst/>
          </a:prstGeom>
        </p:spPr>
      </p:pic>
      <p:sp>
        <p:nvSpPr>
          <p:cNvPr id="46" name="textruta 45">
            <a:extLst>
              <a:ext uri="{FF2B5EF4-FFF2-40B4-BE49-F238E27FC236}">
                <a16:creationId xmlns:a16="http://schemas.microsoft.com/office/drawing/2014/main" id="{D370D72F-1C3A-42BE-B101-BD385983BB60}"/>
              </a:ext>
            </a:extLst>
          </p:cNvPr>
          <p:cNvSpPr txBox="1"/>
          <p:nvPr/>
        </p:nvSpPr>
        <p:spPr>
          <a:xfrm>
            <a:off x="1892434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Client</a:t>
            </a:r>
            <a:endParaRPr lang="en-GB" dirty="0"/>
          </a:p>
        </p:txBody>
      </p:sp>
      <p:sp>
        <p:nvSpPr>
          <p:cNvPr id="48" name="textruta 47">
            <a:extLst>
              <a:ext uri="{FF2B5EF4-FFF2-40B4-BE49-F238E27FC236}">
                <a16:creationId xmlns:a16="http://schemas.microsoft.com/office/drawing/2014/main" id="{D05A19B5-C4C8-48C9-A2F2-214482A2ECD7}"/>
              </a:ext>
            </a:extLst>
          </p:cNvPr>
          <p:cNvSpPr txBox="1"/>
          <p:nvPr/>
        </p:nvSpPr>
        <p:spPr>
          <a:xfrm>
            <a:off x="8939213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Server</a:t>
            </a:r>
            <a:endParaRPr lang="en-GB" dirty="0"/>
          </a:p>
        </p:txBody>
      </p:sp>
      <p:sp>
        <p:nvSpPr>
          <p:cNvPr id="50" name="Pil: sparr 49">
            <a:extLst>
              <a:ext uri="{FF2B5EF4-FFF2-40B4-BE49-F238E27FC236}">
                <a16:creationId xmlns:a16="http://schemas.microsoft.com/office/drawing/2014/main" id="{231C2C1B-97CC-473A-9CD4-34FB21062A8F}"/>
              </a:ext>
            </a:extLst>
          </p:cNvPr>
          <p:cNvSpPr/>
          <p:nvPr/>
        </p:nvSpPr>
        <p:spPr>
          <a:xfrm>
            <a:off x="348814" y="1449212"/>
            <a:ext cx="3119632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52" name="Pil: sparr 51">
            <a:extLst>
              <a:ext uri="{FF2B5EF4-FFF2-40B4-BE49-F238E27FC236}">
                <a16:creationId xmlns:a16="http://schemas.microsoft.com/office/drawing/2014/main" id="{801F4010-083F-4540-B040-3B3CFFB83831}"/>
              </a:ext>
            </a:extLst>
          </p:cNvPr>
          <p:cNvSpPr/>
          <p:nvPr/>
        </p:nvSpPr>
        <p:spPr>
          <a:xfrm>
            <a:off x="5831105" y="1449213"/>
            <a:ext cx="3119633" cy="731547"/>
          </a:xfrm>
          <a:prstGeom prst="chevron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Task Request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4" name="Pil: sparr 53">
            <a:extLst>
              <a:ext uri="{FF2B5EF4-FFF2-40B4-BE49-F238E27FC236}">
                <a16:creationId xmlns:a16="http://schemas.microsoft.com/office/drawing/2014/main" id="{722B86DE-EE6D-4709-AC84-11EB739DC27D}"/>
              </a:ext>
            </a:extLst>
          </p:cNvPr>
          <p:cNvSpPr/>
          <p:nvPr/>
        </p:nvSpPr>
        <p:spPr>
          <a:xfrm>
            <a:off x="3057890" y="1455576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56" name="Pil: sparr 55">
            <a:extLst>
              <a:ext uri="{FF2B5EF4-FFF2-40B4-BE49-F238E27FC236}">
                <a16:creationId xmlns:a16="http://schemas.microsoft.com/office/drawing/2014/main" id="{F5F94D51-5D5F-4800-A62C-E8D438F4A9A8}"/>
              </a:ext>
            </a:extLst>
          </p:cNvPr>
          <p:cNvSpPr/>
          <p:nvPr/>
        </p:nvSpPr>
        <p:spPr>
          <a:xfrm>
            <a:off x="8615997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07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ubrik 1">
            <a:extLst>
              <a:ext uri="{FF2B5EF4-FFF2-40B4-BE49-F238E27FC236}">
                <a16:creationId xmlns:a16="http://schemas.microsoft.com/office/drawing/2014/main" id="{20352181-FA0D-4950-8266-0D6BD1AE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How</a:t>
            </a:r>
            <a:r>
              <a:rPr lang="sv-SE" dirty="0">
                <a:solidFill>
                  <a:schemeClr val="bg1"/>
                </a:solidFill>
                <a:latin typeface="Arial Black" panose="020B0A04020102020204" pitchFamily="34" charset="0"/>
              </a:rPr>
              <a:t> it </a:t>
            </a:r>
            <a:r>
              <a:rPr lang="sv-SE" dirty="0" err="1">
                <a:solidFill>
                  <a:schemeClr val="bg1"/>
                </a:solidFill>
                <a:latin typeface="Arial Black" panose="020B0A04020102020204" pitchFamily="34" charset="0"/>
              </a:rPr>
              <a:t>works</a:t>
            </a:r>
            <a:endParaRPr lang="en-GB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3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CAB8CFD4-20DB-4E2E-A7EA-B336D85BA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145" y="3734195"/>
            <a:ext cx="4206605" cy="1310754"/>
          </a:xfrm>
          <a:prstGeom prst="rect">
            <a:avLst/>
          </a:prstGeom>
        </p:spPr>
      </p:pic>
      <p:pic>
        <p:nvPicPr>
          <p:cNvPr id="44" name="Platshållare för innehåll 8" descr="En bild som visar elektronik, krets&#10;&#10;Automatiskt genererad beskrivning">
            <a:extLst>
              <a:ext uri="{FF2B5EF4-FFF2-40B4-BE49-F238E27FC236}">
                <a16:creationId xmlns:a16="http://schemas.microsoft.com/office/drawing/2014/main" id="{DB24A71A-F62A-494D-AD15-29A355A76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16922" y="3734196"/>
            <a:ext cx="4206605" cy="1310754"/>
          </a:xfrm>
          <a:prstGeom prst="rect">
            <a:avLst/>
          </a:prstGeom>
        </p:spPr>
      </p:pic>
      <p:sp>
        <p:nvSpPr>
          <p:cNvPr id="46" name="textruta 45">
            <a:extLst>
              <a:ext uri="{FF2B5EF4-FFF2-40B4-BE49-F238E27FC236}">
                <a16:creationId xmlns:a16="http://schemas.microsoft.com/office/drawing/2014/main" id="{D370D72F-1C3A-42BE-B101-BD385983BB60}"/>
              </a:ext>
            </a:extLst>
          </p:cNvPr>
          <p:cNvSpPr txBox="1"/>
          <p:nvPr/>
        </p:nvSpPr>
        <p:spPr>
          <a:xfrm>
            <a:off x="1892434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Client</a:t>
            </a:r>
            <a:endParaRPr lang="en-GB" dirty="0"/>
          </a:p>
        </p:txBody>
      </p:sp>
      <p:sp>
        <p:nvSpPr>
          <p:cNvPr id="48" name="textruta 47">
            <a:extLst>
              <a:ext uri="{FF2B5EF4-FFF2-40B4-BE49-F238E27FC236}">
                <a16:creationId xmlns:a16="http://schemas.microsoft.com/office/drawing/2014/main" id="{D05A19B5-C4C8-48C9-A2F2-214482A2ECD7}"/>
              </a:ext>
            </a:extLst>
          </p:cNvPr>
          <p:cNvSpPr txBox="1"/>
          <p:nvPr/>
        </p:nvSpPr>
        <p:spPr>
          <a:xfrm>
            <a:off x="8939213" y="6488668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Server</a:t>
            </a:r>
            <a:endParaRPr lang="en-GB" dirty="0"/>
          </a:p>
        </p:txBody>
      </p:sp>
      <p:sp>
        <p:nvSpPr>
          <p:cNvPr id="50" name="Pil: sparr 49">
            <a:extLst>
              <a:ext uri="{FF2B5EF4-FFF2-40B4-BE49-F238E27FC236}">
                <a16:creationId xmlns:a16="http://schemas.microsoft.com/office/drawing/2014/main" id="{231C2C1B-97CC-473A-9CD4-34FB21062A8F}"/>
              </a:ext>
            </a:extLst>
          </p:cNvPr>
          <p:cNvSpPr/>
          <p:nvPr/>
        </p:nvSpPr>
        <p:spPr>
          <a:xfrm>
            <a:off x="348814" y="1449212"/>
            <a:ext cx="3119632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52" name="Pil: sparr 51">
            <a:extLst>
              <a:ext uri="{FF2B5EF4-FFF2-40B4-BE49-F238E27FC236}">
                <a16:creationId xmlns:a16="http://schemas.microsoft.com/office/drawing/2014/main" id="{801F4010-083F-4540-B040-3B3CFFB83831}"/>
              </a:ext>
            </a:extLst>
          </p:cNvPr>
          <p:cNvSpPr/>
          <p:nvPr/>
        </p:nvSpPr>
        <p:spPr>
          <a:xfrm>
            <a:off x="5831105" y="1449213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Task Request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54" name="Pil: sparr 53">
            <a:extLst>
              <a:ext uri="{FF2B5EF4-FFF2-40B4-BE49-F238E27FC236}">
                <a16:creationId xmlns:a16="http://schemas.microsoft.com/office/drawing/2014/main" id="{722B86DE-EE6D-4709-AC84-11EB739DC27D}"/>
              </a:ext>
            </a:extLst>
          </p:cNvPr>
          <p:cNvSpPr/>
          <p:nvPr/>
        </p:nvSpPr>
        <p:spPr>
          <a:xfrm>
            <a:off x="3057890" y="1455576"/>
            <a:ext cx="3119633" cy="731547"/>
          </a:xfrm>
          <a:prstGeom prst="chevron">
            <a:avLst/>
          </a:prstGeom>
          <a:solidFill>
            <a:schemeClr val="accent4">
              <a:alpha val="18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Login response</a:t>
            </a:r>
            <a:endParaRPr lang="en-GB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56" name="Pil: sparr 55">
            <a:extLst>
              <a:ext uri="{FF2B5EF4-FFF2-40B4-BE49-F238E27FC236}">
                <a16:creationId xmlns:a16="http://schemas.microsoft.com/office/drawing/2014/main" id="{F5F94D51-5D5F-4800-A62C-E8D438F4A9A8}"/>
              </a:ext>
            </a:extLst>
          </p:cNvPr>
          <p:cNvSpPr/>
          <p:nvPr/>
        </p:nvSpPr>
        <p:spPr>
          <a:xfrm>
            <a:off x="8615997" y="1449213"/>
            <a:ext cx="3119633" cy="731547"/>
          </a:xfrm>
          <a:prstGeom prst="chevron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tx1"/>
                </a:solidFill>
              </a:rPr>
              <a:t>Task</a:t>
            </a:r>
            <a:r>
              <a:rPr lang="sv-SE" dirty="0">
                <a:solidFill>
                  <a:schemeClr val="tx1">
                    <a:alpha val="18000"/>
                  </a:schemeClr>
                </a:solidFill>
              </a:rPr>
              <a:t> </a:t>
            </a:r>
            <a:r>
              <a:rPr lang="sv-SE" dirty="0">
                <a:solidFill>
                  <a:schemeClr val="tx1"/>
                </a:solidFill>
              </a:rPr>
              <a:t>response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Pil: höger 5">
            <a:extLst>
              <a:ext uri="{FF2B5EF4-FFF2-40B4-BE49-F238E27FC236}">
                <a16:creationId xmlns:a16="http://schemas.microsoft.com/office/drawing/2014/main" id="{89ECC15A-08BD-4B30-BFFC-8624FE7A3E42}"/>
              </a:ext>
            </a:extLst>
          </p:cNvPr>
          <p:cNvSpPr/>
          <p:nvPr/>
        </p:nvSpPr>
        <p:spPr>
          <a:xfrm flipH="1">
            <a:off x="3028825" y="2362894"/>
            <a:ext cx="5667305" cy="5192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dirty="0" err="1"/>
              <a:t>Respond</a:t>
            </a:r>
            <a:r>
              <a:rPr lang="sv-SE" sz="1400" dirty="0"/>
              <a:t> to </a:t>
            </a:r>
            <a:r>
              <a:rPr lang="sv-SE" sz="1400" dirty="0" err="1"/>
              <a:t>temperature</a:t>
            </a:r>
            <a:r>
              <a:rPr lang="sv-SE" sz="1400" dirty="0"/>
              <a:t> request</a:t>
            </a:r>
            <a:endParaRPr lang="en-GB" sz="1400" dirty="0"/>
          </a:p>
        </p:txBody>
      </p:sp>
      <p:cxnSp>
        <p:nvCxnSpPr>
          <p:cNvPr id="11" name="Rak pilkoppling 10">
            <a:extLst>
              <a:ext uri="{FF2B5EF4-FFF2-40B4-BE49-F238E27FC236}">
                <a16:creationId xmlns:a16="http://schemas.microsoft.com/office/drawing/2014/main" id="{44992D23-B8BF-4B7B-A8D6-DB062B8E1F60}"/>
              </a:ext>
            </a:extLst>
          </p:cNvPr>
          <p:cNvCxnSpPr>
            <a:cxnSpLocks/>
            <a:stCxn id="31" idx="3"/>
            <a:endCxn id="34" idx="0"/>
          </p:cNvCxnSpPr>
          <p:nvPr/>
        </p:nvCxnSpPr>
        <p:spPr>
          <a:xfrm>
            <a:off x="5972785" y="2973216"/>
            <a:ext cx="1616117" cy="16659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7" name="Rak pilkoppling 26">
            <a:extLst>
              <a:ext uri="{FF2B5EF4-FFF2-40B4-BE49-F238E27FC236}">
                <a16:creationId xmlns:a16="http://schemas.microsoft.com/office/drawing/2014/main" id="{D76870C2-5932-460A-866C-EB8BC34E37ED}"/>
              </a:ext>
            </a:extLst>
          </p:cNvPr>
          <p:cNvCxnSpPr>
            <a:cxnSpLocks/>
            <a:stCxn id="31" idx="3"/>
            <a:endCxn id="21" idx="0"/>
          </p:cNvCxnSpPr>
          <p:nvPr/>
        </p:nvCxnSpPr>
        <p:spPr>
          <a:xfrm flipH="1">
            <a:off x="4333017" y="2973216"/>
            <a:ext cx="1639768" cy="10092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Rak pilkoppling 31">
            <a:extLst>
              <a:ext uri="{FF2B5EF4-FFF2-40B4-BE49-F238E27FC236}">
                <a16:creationId xmlns:a16="http://schemas.microsoft.com/office/drawing/2014/main" id="{1EBD419F-3288-4F7C-B2B8-CFD822E95F51}"/>
              </a:ext>
            </a:extLst>
          </p:cNvPr>
          <p:cNvCxnSpPr>
            <a:cxnSpLocks/>
            <a:stCxn id="31" idx="3"/>
            <a:endCxn id="26" idx="0"/>
          </p:cNvCxnSpPr>
          <p:nvPr/>
        </p:nvCxnSpPr>
        <p:spPr>
          <a:xfrm>
            <a:off x="5972785" y="2973216"/>
            <a:ext cx="0" cy="17841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Flödesschema: Alternativ process 30">
            <a:extLst>
              <a:ext uri="{FF2B5EF4-FFF2-40B4-BE49-F238E27FC236}">
                <a16:creationId xmlns:a16="http://schemas.microsoft.com/office/drawing/2014/main" id="{91450D74-E8BA-45A0-93D6-967E766CD6A7}"/>
              </a:ext>
            </a:extLst>
          </p:cNvPr>
          <p:cNvSpPr/>
          <p:nvPr/>
        </p:nvSpPr>
        <p:spPr>
          <a:xfrm>
            <a:off x="5831105" y="2920383"/>
            <a:ext cx="141680" cy="105666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lödesschema: Alternativ process 20">
            <a:extLst>
              <a:ext uri="{FF2B5EF4-FFF2-40B4-BE49-F238E27FC236}">
                <a16:creationId xmlns:a16="http://schemas.microsoft.com/office/drawing/2014/main" id="{1A0E8653-F960-44A4-86E7-07DBF7A5A2BC}"/>
              </a:ext>
            </a:extLst>
          </p:cNvPr>
          <p:cNvSpPr/>
          <p:nvPr/>
        </p:nvSpPr>
        <p:spPr>
          <a:xfrm>
            <a:off x="3420078" y="3982420"/>
            <a:ext cx="1825878" cy="4071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Read the temp, </a:t>
            </a:r>
            <a:r>
              <a:rPr lang="sv-SE" sz="1050" dirty="0" err="1"/>
              <a:t>encrypt</a:t>
            </a:r>
            <a:r>
              <a:rPr lang="sv-SE" sz="1050" dirty="0"/>
              <a:t> AES and </a:t>
            </a:r>
            <a:r>
              <a:rPr lang="sv-SE" sz="1050" dirty="0" err="1"/>
              <a:t>send</a:t>
            </a:r>
            <a:endParaRPr lang="en-GB" sz="1050" dirty="0"/>
          </a:p>
        </p:txBody>
      </p:sp>
      <p:sp>
        <p:nvSpPr>
          <p:cNvPr id="26" name="Flödesschema: Alternativ process 25">
            <a:extLst>
              <a:ext uri="{FF2B5EF4-FFF2-40B4-BE49-F238E27FC236}">
                <a16:creationId xmlns:a16="http://schemas.microsoft.com/office/drawing/2014/main" id="{A7596DFB-BBD6-4696-9E2B-E39B3A490C40}"/>
              </a:ext>
            </a:extLst>
          </p:cNvPr>
          <p:cNvSpPr/>
          <p:nvPr/>
        </p:nvSpPr>
        <p:spPr>
          <a:xfrm>
            <a:off x="5352405" y="4757382"/>
            <a:ext cx="1240760" cy="4071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Not </a:t>
            </a:r>
            <a:r>
              <a:rPr lang="sv-SE" sz="1050" dirty="0" err="1"/>
              <a:t>authenticated</a:t>
            </a:r>
            <a:endParaRPr lang="en-GB" sz="1050" dirty="0"/>
          </a:p>
        </p:txBody>
      </p:sp>
      <p:sp>
        <p:nvSpPr>
          <p:cNvPr id="34" name="Flödesschema: Alternativ process 33">
            <a:extLst>
              <a:ext uri="{FF2B5EF4-FFF2-40B4-BE49-F238E27FC236}">
                <a16:creationId xmlns:a16="http://schemas.microsoft.com/office/drawing/2014/main" id="{7FBE2754-E40C-45FA-9B8A-545869D8FF6C}"/>
              </a:ext>
            </a:extLst>
          </p:cNvPr>
          <p:cNvSpPr/>
          <p:nvPr/>
        </p:nvSpPr>
        <p:spPr>
          <a:xfrm>
            <a:off x="7106827" y="4639195"/>
            <a:ext cx="964149" cy="4071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050" dirty="0"/>
              <a:t>Bad </a:t>
            </a:r>
            <a:r>
              <a:rPr lang="sv-SE" sz="1050" dirty="0" err="1"/>
              <a:t>request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82583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 animBg="1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6DE88660-68B0-41A1-BA85-821F4F28E44A}"/>
              </a:ext>
            </a:extLst>
          </p:cNvPr>
          <p:cNvSpPr/>
          <p:nvPr/>
        </p:nvSpPr>
        <p:spPr>
          <a:xfrm>
            <a:off x="2402731" y="1579847"/>
            <a:ext cx="6828817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sv-SE" sz="16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Thanks</a:t>
            </a:r>
            <a:endParaRPr lang="sv-SE" sz="1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810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2C8A633EB12A34EAEEA21337C2D7748" ma:contentTypeVersion="0" ma:contentTypeDescription="Skapa ett nytt dokument." ma:contentTypeScope="" ma:versionID="f428569bf9aa8d9697f8c29d5f4a651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3efd7b9ce1e9006ab5d751809a9450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93356B9-1DC9-432B-B743-8099B3D815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310A598-55F3-474E-AE95-DD005F309C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333C44-B016-472B-BEEA-54F12A5CF2E5}">
  <ds:schemaRefs>
    <ds:schemaRef ds:uri="http://schemas.microsoft.com/office/infopath/2007/PartnerControls"/>
    <ds:schemaRef ds:uri="http://purl.org/dc/terms/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163</Words>
  <Application>Microsoft Office PowerPoint</Application>
  <PresentationFormat>Bredbild</PresentationFormat>
  <Paragraphs>51</Paragraphs>
  <Slides>7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Office-tema</vt:lpstr>
      <vt:lpstr>PowerPoint-presentation</vt:lpstr>
      <vt:lpstr>What we have done</vt:lpstr>
      <vt:lpstr>How it works</vt:lpstr>
      <vt:lpstr>How it works</vt:lpstr>
      <vt:lpstr>How it works</vt:lpstr>
      <vt:lpstr>How it works</vt:lpstr>
      <vt:lpstr>PowerPoint-presentation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Bassel Alnabhan</dc:creator>
  <cp:lastModifiedBy>Bassel Alnabhan</cp:lastModifiedBy>
  <cp:revision>15</cp:revision>
  <dcterms:created xsi:type="dcterms:W3CDTF">2020-09-21T18:39:32Z</dcterms:created>
  <dcterms:modified xsi:type="dcterms:W3CDTF">2020-10-01T10:36:57Z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0x01010012C8A633EB12A34EAEEA21337C2D7748</vt:lpwstr>
  </property>
</Properties>
</file>

<file path=docProps/thumbnail.jpeg>
</file>